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E3B10-6E44-4E82-B9E4-F344B7F24609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7FC86-3BE3-418A-A69A-959F6CF51E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95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A4E28C-6B4F-4C66-9228-C6E63C360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B77D03-5902-431D-9EEA-DCACF42E3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79C3D5-C760-4015-8FBB-FA19D9B9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0ACC-7996-4CEF-9C4C-E9F2EE559EFC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8A06F6-38B3-410D-8F61-66801DA3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947A0A-AA4D-4B83-AB68-1072A15C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A4DA2-E328-4B95-ADA4-B0260581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587B0C-C7A6-4586-A259-8BD06FA08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C708BE-F7FD-41CC-866A-BB22762E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F64B-D56D-4B02-B092-BC72BFD0FDF5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52C3AA-B957-429C-9B08-BC18DECA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36459D-BD4C-43F0-8EA9-08D15FB1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24168B-AE74-4308-8FE2-35BCDB7F7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174F74-2679-42B9-8F01-599DF891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D57E57-B2B7-477A-8DB3-46ADBF9B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A885-2FFA-4FBC-9F25-BB392E0CE062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FA5357-801B-4722-A4C3-EE8061582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95F789-9087-4D81-8352-E1EFB5BF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37132-5D25-4119-896E-151DB73B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CEAA40-3890-45D6-A501-236BB10B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E565CE-A595-47BB-B6A6-04977E17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4D02-0412-4DF4-9E5A-80DD00726349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F5C6C2-8500-4FDB-9E3E-8865DFC9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2B459C-258C-40A9-BDAE-7E57F8F5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9213C2-CA85-405D-9D19-170633D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5DCE89-8E90-492E-9AEB-B3F4BB11D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A1C756-5278-40AD-92DC-744B43EE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032B-4822-4FF2-9CF5-D544E1FEE5C8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28FB1E-84F3-4E32-99CF-B59088BD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25369-63F4-4E44-ABC2-4392360A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60CEA-A546-4358-B0FC-8BDDF869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640DDB-B452-4F70-A90B-841B79E1A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CEE554-26B8-418C-90FE-97EDDA59D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0CBB22-8565-446B-96C2-B7034D57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B8E8-7940-47E8-9971-01FF1D64988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81036A-0AB9-4EAF-8D13-C40DA4E3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1F566B-4150-4532-9C56-CE2A8A45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34F14-7D97-4567-AEF7-F4600F23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B1A356-5C7F-44B2-8F81-C7EEEFD09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700000-FD57-4716-9409-13D4FC80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8D4564D-0763-44B3-AFD8-417C1C441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23B3B8-4D26-4902-A198-EDE858A89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63D3B-987C-47CE-837D-19A7AF80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6D2B-3A70-4DEA-83A3-6C96F2A4F78D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1E929AA-F381-40F7-BEE6-A9BC021C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BE7DE6-16AD-4EF4-920C-90753D11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C4CF1-2092-4F3D-B914-2BA7F602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3EED72-F3DD-44F8-A7F8-DA3554D0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3B6E-8CC5-4C79-8F53-75DBA7ACF431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A14F0C-9382-490B-9DC0-59701A85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8C29F7-0676-4859-9C57-68AB86CD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C7EBBC1-410B-44E3-A63A-3AD49070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DA9A-BD83-4E1F-A57F-C21C6C47CF6A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ACD7600-708A-4F7A-9EA9-1B2C0DF9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C3073E-B8E7-4870-A44D-67689F6A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25351-005F-4CF4-AC23-75C46E52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FDC3B4-9C8C-48D5-AD22-502D85BDB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07E5C3-1FC8-411F-BC43-20738AA9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D2214D-6C91-443B-B2A5-F11E12FC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54B0-FFC1-45D0-AC54-34CB6B4BD95B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0E861A-9993-4816-8166-36E4D8E2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C76044-F55E-4EC1-922B-8068924F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BE03A-DFBC-48F8-836B-9955FB88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2F924E-C701-4453-855F-DB0C0F0C5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7E7743-40B9-458B-B854-47ED87BA4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5FF393-8C6E-4454-A359-23043144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D223-787F-43B5-BB06-277E35E97B1B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E83AF4-D965-4C2B-A8ED-6467B6A6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374114-4881-4F57-99C1-526BDD13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ECD628-8182-450F-ACC9-DDC94FBA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AA64BB-289F-49F5-B166-21B73AFF2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F9FC05-E75D-45BC-894C-6409780D0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F2ABE-DB7C-4B0C-9872-551A93C8687B}" type="datetime1">
              <a:rPr lang="en-US" smtClean="0"/>
              <a:t>5/5/2021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DA83E4-8AD1-4D01-A8BB-E97470117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 IL CONDOMINIO del Rag. Angelo Anzalone &amp; C. s.a.s.  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228D5-EE01-4CBD-ACF2-95D2C3951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1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2F13F-B150-40A5-99FB-F51A296C3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3132694"/>
            <a:ext cx="9753599" cy="710993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2060"/>
                </a:solidFill>
                <a:latin typeface="+mn-lt"/>
              </a:rPr>
              <a:t>Il Condominio del rag.  Angelo Anzalone &amp; C. s.a.s.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937F35-D52F-4828-B808-A5FC3EE92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7798"/>
            <a:ext cx="9144000" cy="452093"/>
          </a:xfrm>
        </p:spPr>
        <p:txBody>
          <a:bodyPr>
            <a:normAutofit/>
          </a:bodyPr>
          <a:lstStyle/>
          <a:p>
            <a:r>
              <a:rPr lang="it-IT" dirty="0"/>
              <a:t>presenta…..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1C91D57-E952-44F2-A4EF-2C965CA15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46" y="627631"/>
            <a:ext cx="2917707" cy="1945138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Alexiaction_-_Promise__Deep_House_No_Vocal_">
            <a:hlinkClick r:id="" action="ppaction://media"/>
            <a:extLst>
              <a:ext uri="{FF2B5EF4-FFF2-40B4-BE49-F238E27FC236}">
                <a16:creationId xmlns:a16="http://schemas.microsoft.com/office/drawing/2014/main" id="{34D0633E-1817-4F94-9E28-4BF63A872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7999" y="408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500">
        <p:split orient="vert"/>
      </p:transition>
    </mc:Choice>
    <mc:Fallback>
      <p:transition spd="slow" advClick="0" advTm="85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83566-2C55-4BF1-89D2-1ED68C9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t-IT" b="1" dirty="0"/>
              <a:t>…semplice!!!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3046B7-ADA4-4109-94CF-7FDDAB34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154"/>
            <a:ext cx="10515600" cy="376679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Lo studio </a:t>
            </a:r>
            <a:r>
              <a:rPr lang="it-IT" b="1" i="1" dirty="0">
                <a:solidFill>
                  <a:srgbClr val="FF0000"/>
                </a:solidFill>
              </a:rPr>
              <a:t>«il Condominio» del rag. Angelo Anzalone &amp; C. s.a.s., </a:t>
            </a:r>
            <a:r>
              <a:rPr lang="it-IT" dirty="0"/>
              <a:t>da oltre 25 anni operante nel settore delle amministrazioni condominiali ed immobiliari in genere, nonché nel disbrigo delle relative </a:t>
            </a:r>
            <a:r>
              <a:rPr lang="it-IT" b="1" dirty="0">
                <a:solidFill>
                  <a:srgbClr val="FF0000"/>
                </a:solidFill>
              </a:rPr>
              <a:t>pratiche fiscali, </a:t>
            </a:r>
            <a:r>
              <a:rPr lang="it-IT" dirty="0"/>
              <a:t>nella sua qualità di intermediario abilitato </a:t>
            </a:r>
            <a:r>
              <a:rPr lang="it-IT" b="1" dirty="0">
                <a:solidFill>
                  <a:srgbClr val="FF0000"/>
                </a:solidFill>
              </a:rPr>
              <a:t>ENTRATEL</a:t>
            </a:r>
            <a:r>
              <a:rPr lang="it-IT" dirty="0"/>
              <a:t>, mette a disposizione delle </a:t>
            </a:r>
            <a:r>
              <a:rPr lang="it-IT" b="1" dirty="0">
                <a:solidFill>
                  <a:srgbClr val="FF0000"/>
                </a:solidFill>
              </a:rPr>
              <a:t>imprese edili</a:t>
            </a:r>
            <a:r>
              <a:rPr lang="it-IT" dirty="0"/>
              <a:t> ed a quelle </a:t>
            </a:r>
            <a:r>
              <a:rPr lang="it-IT" b="1" dirty="0">
                <a:solidFill>
                  <a:srgbClr val="FF0000"/>
                </a:solidFill>
              </a:rPr>
              <a:t>di manutenzione (ascensori, impianti idraulici, riscaldamento ecc.)</a:t>
            </a:r>
            <a:r>
              <a:rPr lang="it-IT" b="1" dirty="0"/>
              <a:t> </a:t>
            </a:r>
            <a:r>
              <a:rPr lang="it-IT" dirty="0"/>
              <a:t>un pacchetto </a:t>
            </a:r>
            <a:r>
              <a:rPr lang="it-IT" b="1" dirty="0">
                <a:solidFill>
                  <a:srgbClr val="FF0000"/>
                </a:solidFill>
              </a:rPr>
              <a:t>chiavi in mano </a:t>
            </a:r>
            <a:r>
              <a:rPr lang="it-IT" dirty="0"/>
              <a:t>per usufruire di queste importanti opportunità, certi del buona riuscita dell’operazione.</a:t>
            </a:r>
          </a:p>
          <a:p>
            <a:pPr marL="0" indent="0" algn="r">
              <a:buNone/>
            </a:pPr>
            <a:r>
              <a:rPr lang="it-IT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2133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3E327B-F670-49A4-9951-19071745A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13981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predisporre la documentazione e la modulistica da sottoporre ai propri clienti (condomìni e persone fisiche);</a:t>
            </a:r>
          </a:p>
          <a:p>
            <a:pPr marL="342900" lvl="0" indent="-342900" algn="just">
              <a:lnSpc>
                <a:spcPct val="1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verificare e validare la documentazione presentata;</a:t>
            </a:r>
          </a:p>
          <a:p>
            <a:pPr marL="342900" lvl="0" indent="-342900" algn="just">
              <a:lnSpc>
                <a:spcPct val="1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eventuale rilascio del VISTO DI CONFORMITA' (solo superbonus 110%) tramite partners accreditati;</a:t>
            </a:r>
          </a:p>
          <a:p>
            <a:pPr marL="342900" lvl="0" indent="-342900" algn="just">
              <a:lnSpc>
                <a:spcPct val="1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compilare ed inviare telematicamente all'Agenzia delle Entrate, per conto dei propri clienti Condomini e persone fisiche, il modello di comunicazione dell'opzione per la cessione del credito/sconto in fattura;</a:t>
            </a:r>
          </a:p>
          <a:p>
            <a:pPr marL="342900" lvl="0" indent="-342900" algn="just">
              <a:lnSpc>
                <a:spcPct val="1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accedere alla piattaforma cessione crediti all'Agenzia delle Entrate per formalizzare l’accettazione del credito ed eventualmente comunicare la sub-cessione;</a:t>
            </a:r>
          </a:p>
          <a:p>
            <a:pPr marL="342900" lvl="0" indent="-342900" algn="just">
              <a:lnSpc>
                <a:spcPct val="10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</a:rPr>
              <a:t>supportare l’impresa nello svolgimento della pratica presso Poste Italiane o atri istituti di credito.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63B871C-A3D0-49E6-BB59-B05A7598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C00000"/>
                </a:solidFill>
              </a:rPr>
              <a:t>….lo studio si occuperà di:</a:t>
            </a:r>
          </a:p>
        </p:txBody>
      </p:sp>
    </p:spTree>
    <p:extLst>
      <p:ext uri="{BB962C8B-B14F-4D97-AF65-F5344CB8AC3E}">
        <p14:creationId xmlns:p14="http://schemas.microsoft.com/office/powerpoint/2010/main" val="12003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E2613-2D0C-4C04-B85E-E2E3BFE7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8000" b="1" dirty="0">
                <a:solidFill>
                  <a:srgbClr val="C00000"/>
                </a:solidFill>
              </a:rPr>
              <a:t>grazie per l’attenzione!!!</a:t>
            </a:r>
          </a:p>
        </p:txBody>
      </p:sp>
      <p:pic>
        <p:nvPicPr>
          <p:cNvPr id="5" name="Segnaposto contenuto 4" descr="Cornetta con riempimento a tinta unita">
            <a:extLst>
              <a:ext uri="{FF2B5EF4-FFF2-40B4-BE49-F238E27FC236}">
                <a16:creationId xmlns:a16="http://schemas.microsoft.com/office/drawing/2014/main" id="{5BC7ED59-2678-4F0E-8FF5-B0D883243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5621" y="5056415"/>
            <a:ext cx="542228" cy="542228"/>
          </a:xfrm>
          <a:prstGeom prst="rect">
            <a:avLst/>
          </a:prstGeom>
        </p:spPr>
      </p:pic>
      <p:pic>
        <p:nvPicPr>
          <p:cNvPr id="6" name="Segnaposto contenuto 5" descr="Posta elettronica con riempimento a tinta unita">
            <a:extLst>
              <a:ext uri="{FF2B5EF4-FFF2-40B4-BE49-F238E27FC236}">
                <a16:creationId xmlns:a16="http://schemas.microsoft.com/office/drawing/2014/main" id="{A9D931ED-5748-423E-8BCB-75C705F2B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7313" y="5056415"/>
            <a:ext cx="542228" cy="542228"/>
          </a:xfrm>
          <a:prstGeom prst="rect">
            <a:avLst/>
          </a:prstGeom>
        </p:spPr>
      </p:pic>
      <p:pic>
        <p:nvPicPr>
          <p:cNvPr id="7" name="Elemento grafico 6" descr="Smartphone contorno">
            <a:extLst>
              <a:ext uri="{FF2B5EF4-FFF2-40B4-BE49-F238E27FC236}">
                <a16:creationId xmlns:a16="http://schemas.microsoft.com/office/drawing/2014/main" id="{DB694B94-9CE6-4D89-8642-9E8DFE2F6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7024" y="5056415"/>
            <a:ext cx="542228" cy="54222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10AD61-B8F1-4873-B31E-F7D94C60CBF6}"/>
              </a:ext>
            </a:extLst>
          </p:cNvPr>
          <p:cNvSpPr txBox="1"/>
          <p:nvPr/>
        </p:nvSpPr>
        <p:spPr>
          <a:xfrm>
            <a:off x="2737849" y="5174272"/>
            <a:ext cx="148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0917098096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8E5200-AFFE-43C7-A47B-C886365D551B}"/>
              </a:ext>
            </a:extLst>
          </p:cNvPr>
          <p:cNvSpPr txBox="1"/>
          <p:nvPr/>
        </p:nvSpPr>
        <p:spPr>
          <a:xfrm>
            <a:off x="5162636" y="5174272"/>
            <a:ext cx="1482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3384342958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E4134F-1252-4F80-BF88-AA5ACF874DBC}"/>
              </a:ext>
            </a:extLst>
          </p:cNvPr>
          <p:cNvSpPr txBox="1"/>
          <p:nvPr/>
        </p:nvSpPr>
        <p:spPr>
          <a:xfrm>
            <a:off x="7554853" y="5158252"/>
            <a:ext cx="265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Ilcondominio.anz@libero.it</a:t>
            </a: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9AF145A1-CA43-45C1-AC9E-E5E1C375AE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46" y="2353570"/>
            <a:ext cx="2917707" cy="1945138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Segnaposto piè di pagina 3">
            <a:extLst>
              <a:ext uri="{FF2B5EF4-FFF2-40B4-BE49-F238E27FC236}">
                <a16:creationId xmlns:a16="http://schemas.microsoft.com/office/drawing/2014/main" id="{4F997246-A77C-4B74-975D-3713EA3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IL CONDOMINIO del Rag. Angelo Anzalone &amp; C. </a:t>
            </a:r>
            <a:r>
              <a:rPr lang="en-US" i="1" kern="1200" cap="all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s.a.s.</a:t>
            </a: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667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574D71B-7917-4BD7-887C-1D652DB0D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dilizia sostenibile: gli edifici green valgono di più">
            <a:extLst>
              <a:ext uri="{FF2B5EF4-FFF2-40B4-BE49-F238E27FC236}">
                <a16:creationId xmlns:a16="http://schemas.microsoft.com/office/drawing/2014/main" id="{F0F5237C-55C7-438C-88CF-36361FDE6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9" r="16050" b="-3"/>
          <a:stretch/>
        </p:blipFill>
        <p:spPr bwMode="auto">
          <a:xfrm>
            <a:off x="947739" y="538163"/>
            <a:ext cx="2560124" cy="2576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015D21-5CB0-4F81-B8FA-81BF14F7A797}"/>
              </a:ext>
            </a:extLst>
          </p:cNvPr>
          <p:cNvSpPr txBox="1"/>
          <p:nvPr/>
        </p:nvSpPr>
        <p:spPr>
          <a:xfrm>
            <a:off x="7342671" y="1881120"/>
            <a:ext cx="4433454" cy="21502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</a:p>
          <a:p>
            <a:pPr algn="ctr">
              <a:spcAft>
                <a:spcPts val="600"/>
              </a:spcAft>
            </a:pPr>
            <a:r>
              <a:rPr lang="it-IT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CESSIONE DEL CREDITO</a:t>
            </a:r>
            <a:br>
              <a:rPr lang="it-IT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br>
              <a:rPr lang="it-IT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SCONTO IN FATTURA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151151-55C2-4026-878F-9558935F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4025" y="440309"/>
            <a:ext cx="4116230" cy="112998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Bonus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Fiscali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nell’Edilizia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78B071-1056-449F-AD28-69E8F20ED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8841" y="4395343"/>
            <a:ext cx="3951414" cy="67547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1" i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….una </a:t>
            </a:r>
            <a:r>
              <a:rPr lang="en-US" sz="2000" b="1" i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nuova</a:t>
            </a:r>
            <a:r>
              <a:rPr lang="en-US" sz="2000" b="1" i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i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opportunità</a:t>
            </a:r>
            <a:r>
              <a:rPr lang="en-US" sz="2000" b="1" i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di Business per la </a:t>
            </a:r>
            <a:r>
              <a:rPr lang="en-US" sz="2000" b="1" i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tua</a:t>
            </a:r>
            <a:r>
              <a:rPr lang="en-US" sz="2000" b="1" i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i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Azienda</a:t>
            </a:r>
            <a:r>
              <a:rPr lang="en-US" sz="2000" b="1" i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….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A0B82D-E8F1-43DD-8C3E-8C7A87F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IL CONDOMINIO del Rag. Angelo Anzalone &amp; C. </a:t>
            </a:r>
            <a:r>
              <a:rPr lang="en-US" i="1" kern="1200" cap="all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s.a.s.</a:t>
            </a: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6" name="Picture 4" descr="See the source image">
            <a:extLst>
              <a:ext uri="{FF2B5EF4-FFF2-40B4-BE49-F238E27FC236}">
                <a16:creationId xmlns:a16="http://schemas.microsoft.com/office/drawing/2014/main" id="{4187622C-D0D3-40FB-A015-5637BFAF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77" y="3940401"/>
            <a:ext cx="3036065" cy="22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82B4A7FA-E9EA-4EA5-B6D9-8313C573B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48" y="565768"/>
            <a:ext cx="2600795" cy="30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scensori">
            <a:extLst>
              <a:ext uri="{FF2B5EF4-FFF2-40B4-BE49-F238E27FC236}">
                <a16:creationId xmlns:a16="http://schemas.microsoft.com/office/drawing/2014/main" id="{1895DC6F-3519-4BBD-9685-C6849218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9" y="3386047"/>
            <a:ext cx="2097070" cy="27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ottotitolo 2">
            <a:extLst>
              <a:ext uri="{FF2B5EF4-FFF2-40B4-BE49-F238E27FC236}">
                <a16:creationId xmlns:a16="http://schemas.microsoft.com/office/drawing/2014/main" id="{8BC4AA32-BB7F-48B7-ABEF-C6EBEE50A780}"/>
              </a:ext>
            </a:extLst>
          </p:cNvPr>
          <p:cNvSpPr txBox="1">
            <a:spLocks/>
          </p:cNvSpPr>
          <p:nvPr/>
        </p:nvSpPr>
        <p:spPr>
          <a:xfrm>
            <a:off x="7658841" y="5381405"/>
            <a:ext cx="3951414" cy="675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002060"/>
                </a:solidFill>
              </a:rPr>
              <a:t>….</a:t>
            </a:r>
            <a:r>
              <a:rPr lang="en-US" sz="2000" b="1" i="1" dirty="0" err="1">
                <a:solidFill>
                  <a:srgbClr val="002060"/>
                </a:solidFill>
              </a:rPr>
              <a:t>un’occasione</a:t>
            </a:r>
            <a:r>
              <a:rPr lang="en-US" sz="2000" b="1" i="1" dirty="0">
                <a:solidFill>
                  <a:srgbClr val="002060"/>
                </a:solidFill>
              </a:rPr>
              <a:t> di </a:t>
            </a:r>
            <a:r>
              <a:rPr lang="en-US" sz="2000" b="1" i="1" dirty="0" err="1">
                <a:solidFill>
                  <a:srgbClr val="002060"/>
                </a:solidFill>
              </a:rPr>
              <a:t>risparmio</a:t>
            </a:r>
            <a:r>
              <a:rPr lang="en-US" sz="2000" b="1" i="1" dirty="0">
                <a:solidFill>
                  <a:srgbClr val="002060"/>
                </a:solidFill>
              </a:rPr>
              <a:t> per </a:t>
            </a:r>
            <a:r>
              <a:rPr lang="en-US" sz="2000" b="1" i="1" dirty="0" err="1">
                <a:solidFill>
                  <a:srgbClr val="002060"/>
                </a:solidFill>
              </a:rPr>
              <a:t>condomìni</a:t>
            </a:r>
            <a:r>
              <a:rPr lang="en-US" sz="2000" b="1" i="1" dirty="0">
                <a:solidFill>
                  <a:srgbClr val="002060"/>
                </a:solidFill>
              </a:rPr>
              <a:t> e </a:t>
            </a:r>
            <a:r>
              <a:rPr lang="en-US" sz="2000" b="1" i="1" dirty="0" err="1">
                <a:solidFill>
                  <a:srgbClr val="002060"/>
                </a:solidFill>
              </a:rPr>
              <a:t>famiglie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14189"/>
      </p:ext>
    </p:extLst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9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 uiExpand="1" build="p"/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92EA47-F6B3-4790-98D4-2C325827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8000" b="1" dirty="0">
                <a:solidFill>
                  <a:srgbClr val="C00000"/>
                </a:solidFill>
              </a:rPr>
              <a:t>per quali lavori?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1CCA1A3-E787-4CC1-965C-8A4985AB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IL CONDOMINIO del Rag. Angelo Anzalone &amp; C. </a:t>
            </a:r>
            <a:r>
              <a:rPr lang="en-US" i="1" kern="1200" cap="all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s.a.s.</a:t>
            </a: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78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091D11-CE81-4719-BA9D-BC10162A5E77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Superbonus 110%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8F97D7-AA96-45B6-8404-333B62F4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it-IT" sz="8000" b="1" i="0" dirty="0">
                <a:solidFill>
                  <a:srgbClr val="1C2024"/>
                </a:solidFill>
                <a:effectLst/>
                <a:latin typeface="Titillium Web"/>
              </a:rPr>
              <a:t>Interventi principali o trainanti</a:t>
            </a:r>
          </a:p>
          <a:p>
            <a:pPr algn="l"/>
            <a:r>
              <a:rPr lang="it-IT" sz="8000" b="0" i="0" dirty="0">
                <a:solidFill>
                  <a:srgbClr val="1C2024"/>
                </a:solidFill>
                <a:effectLst/>
                <a:latin typeface="Titillium Web"/>
              </a:rPr>
              <a:t>interventi di </a:t>
            </a:r>
            <a:r>
              <a:rPr lang="it-IT" sz="8000" b="1" i="0" dirty="0">
                <a:solidFill>
                  <a:srgbClr val="1C2024"/>
                </a:solidFill>
                <a:effectLst/>
                <a:latin typeface="Titillium Web"/>
              </a:rPr>
              <a:t>isolamento termico sugli involucri degli edifici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b="0" i="0" dirty="0">
                <a:solidFill>
                  <a:srgbClr val="1C2024"/>
                </a:solidFill>
                <a:effectLst/>
                <a:latin typeface="Titillium Web"/>
              </a:rPr>
              <a:t>sostituzione </a:t>
            </a:r>
            <a:r>
              <a:rPr lang="it-IT" sz="8000" b="1" i="0" dirty="0">
                <a:solidFill>
                  <a:srgbClr val="1C2024"/>
                </a:solidFill>
                <a:effectLst/>
                <a:latin typeface="Titillium Web"/>
              </a:rPr>
              <a:t>degli impianti di climatizzazione </a:t>
            </a:r>
            <a:r>
              <a:rPr lang="it-IT" sz="8000" b="0" i="0" dirty="0">
                <a:solidFill>
                  <a:srgbClr val="1C2024"/>
                </a:solidFill>
                <a:effectLst/>
                <a:latin typeface="Titillium Web"/>
              </a:rPr>
              <a:t>invernale sulle parti comuni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b="0" i="0" dirty="0">
                <a:solidFill>
                  <a:srgbClr val="1C2024"/>
                </a:solidFill>
                <a:effectLst/>
                <a:latin typeface="Titillium Web"/>
              </a:rPr>
              <a:t>sostituzione di impianti di climatizzazione invernale sugli edifici unifamiliari o sulle unità immobiliari di edifici plurifamiliari funzionalmente indipendenti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b="0" i="0" dirty="0">
                <a:solidFill>
                  <a:srgbClr val="1C2024"/>
                </a:solidFill>
                <a:effectLst/>
                <a:latin typeface="Titillium Web"/>
              </a:rPr>
              <a:t>interventi </a:t>
            </a:r>
            <a:r>
              <a:rPr lang="it-IT" sz="8000" b="1" i="0" dirty="0">
                <a:solidFill>
                  <a:srgbClr val="1C2024"/>
                </a:solidFill>
                <a:effectLst/>
                <a:latin typeface="Titillium Web"/>
              </a:rPr>
              <a:t>antisismici</a:t>
            </a:r>
          </a:p>
          <a:p>
            <a:pPr marL="0" indent="0" algn="l">
              <a:buNone/>
            </a:pPr>
            <a:endParaRPr lang="it-IT" sz="8000" b="0" i="0" dirty="0">
              <a:solidFill>
                <a:srgbClr val="1C2024"/>
              </a:solidFill>
              <a:effectLst/>
              <a:latin typeface="Titillium Web"/>
            </a:endParaRPr>
          </a:p>
          <a:p>
            <a:pPr marL="0" indent="0" algn="l">
              <a:buNone/>
            </a:pPr>
            <a:r>
              <a:rPr lang="it-IT" sz="8000" b="1" i="0" dirty="0">
                <a:solidFill>
                  <a:srgbClr val="1C2024"/>
                </a:solidFill>
                <a:effectLst/>
                <a:latin typeface="Titillium Web"/>
              </a:rPr>
              <a:t>Interventi aggiuntivi o trainati</a:t>
            </a:r>
          </a:p>
          <a:p>
            <a:pPr algn="l"/>
            <a:r>
              <a:rPr lang="it-IT" sz="8000" b="0" i="0" dirty="0">
                <a:solidFill>
                  <a:srgbClr val="1C2024"/>
                </a:solidFill>
                <a:effectLst/>
                <a:latin typeface="Titillium Web"/>
              </a:rPr>
              <a:t>interventi di </a:t>
            </a:r>
            <a:r>
              <a:rPr lang="it-IT" sz="8000" b="1" i="0" dirty="0">
                <a:solidFill>
                  <a:srgbClr val="1C2024"/>
                </a:solidFill>
                <a:effectLst/>
                <a:latin typeface="Titillium Web"/>
              </a:rPr>
              <a:t>efficientamento energetico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b="0" i="0" dirty="0">
                <a:solidFill>
                  <a:srgbClr val="1C2024"/>
                </a:solidFill>
                <a:effectLst/>
                <a:latin typeface="Titillium Web"/>
              </a:rPr>
              <a:t>installazione di </a:t>
            </a:r>
            <a:r>
              <a:rPr lang="it-IT" sz="8000" b="1" i="0" dirty="0">
                <a:solidFill>
                  <a:srgbClr val="1C2024"/>
                </a:solidFill>
                <a:effectLst/>
                <a:latin typeface="Titillium Web"/>
              </a:rPr>
              <a:t>impianti solari fotovoltaici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b="0" i="0" dirty="0">
                <a:solidFill>
                  <a:srgbClr val="1C2024"/>
                </a:solidFill>
                <a:effectLst/>
                <a:latin typeface="Titillium Web"/>
              </a:rPr>
              <a:t>infrastrutture per la </a:t>
            </a:r>
            <a:r>
              <a:rPr lang="it-IT" sz="8000" b="1" i="0" dirty="0">
                <a:solidFill>
                  <a:srgbClr val="1C2024"/>
                </a:solidFill>
                <a:effectLst/>
                <a:latin typeface="Titillium Web"/>
              </a:rPr>
              <a:t>ricarica di veicoli elettrici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8000" b="0" i="0" dirty="0">
                <a:solidFill>
                  <a:srgbClr val="1C2024"/>
                </a:solidFill>
                <a:effectLst/>
                <a:latin typeface="Titillium Web"/>
              </a:rPr>
              <a:t>interventi di </a:t>
            </a:r>
            <a:r>
              <a:rPr lang="it-IT" sz="8000" b="1" i="0" dirty="0">
                <a:solidFill>
                  <a:srgbClr val="1C2024"/>
                </a:solidFill>
                <a:effectLst/>
                <a:latin typeface="Titillium Web"/>
              </a:rPr>
              <a:t>eliminazione delle barriere architettoniche </a:t>
            </a:r>
            <a:r>
              <a:rPr lang="it-IT" sz="8000" b="0" i="0" dirty="0">
                <a:solidFill>
                  <a:srgbClr val="1C2024"/>
                </a:solidFill>
                <a:effectLst/>
                <a:latin typeface="Titillium Web"/>
              </a:rPr>
              <a:t>(16-bis, lettera e) del TUIR).</a:t>
            </a:r>
          </a:p>
          <a:p>
            <a:endParaRPr lang="it-IT" dirty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C3C7E0E4-3AED-49A8-8FB9-B9208D65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IL CONDOMINIO del Rag. Angelo Anzalone &amp; C. </a:t>
            </a:r>
            <a:r>
              <a:rPr lang="en-US" i="1" kern="1200" cap="all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s.a.s.</a:t>
            </a: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22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C7285-9BEE-4621-92FB-4A960BB1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Bonus facciate 90%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DAD396-9C94-439E-AEB2-782B8CE9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951"/>
            <a:ext cx="10515600" cy="2574097"/>
          </a:xfrm>
        </p:spPr>
        <p:txBody>
          <a:bodyPr/>
          <a:lstStyle/>
          <a:p>
            <a:r>
              <a:rPr lang="it-IT" b="0" i="0" dirty="0">
                <a:effectLst/>
                <a:latin typeface="Titillium Web"/>
              </a:rPr>
              <a:t>interventi finalizzati al </a:t>
            </a:r>
            <a:r>
              <a:rPr lang="it-IT" b="1" i="0" dirty="0">
                <a:effectLst/>
                <a:latin typeface="Titillium Web"/>
              </a:rPr>
              <a:t>recupero o restauro della facciata esterna </a:t>
            </a:r>
            <a:r>
              <a:rPr lang="it-IT" b="0" i="0" dirty="0">
                <a:effectLst/>
                <a:latin typeface="Titillium Web"/>
              </a:rPr>
              <a:t>degli edifici esistenti ubicati nelle zone A e B, compresi quelli di sola pulitura o tinteggiatura esterna, esclusivamente eseguiti sulle strutture opache della facciata</a:t>
            </a:r>
          </a:p>
          <a:p>
            <a:r>
              <a:rPr lang="it-IT" dirty="0">
                <a:latin typeface="Titillium Web"/>
              </a:rPr>
              <a:t>Interventi di manutenzione eseguiti </a:t>
            </a:r>
            <a:r>
              <a:rPr lang="it-IT" b="0" i="0" dirty="0">
                <a:effectLst/>
                <a:latin typeface="Titillium Web"/>
              </a:rPr>
              <a:t>sui </a:t>
            </a:r>
            <a:r>
              <a:rPr lang="it-IT" b="1" i="0" dirty="0">
                <a:effectLst/>
                <a:latin typeface="Titillium Web"/>
              </a:rPr>
              <a:t>balconi</a:t>
            </a:r>
            <a:r>
              <a:rPr lang="it-IT" b="0" i="0" dirty="0">
                <a:effectLst/>
                <a:latin typeface="Titillium Web"/>
              </a:rPr>
              <a:t> o su ornamenti e fregi.</a:t>
            </a:r>
            <a:endParaRPr lang="it-IT" dirty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B50C1F3F-887C-41D6-88EC-F49E6C08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IL CONDOMINIO del Rag. Angelo Anzalone &amp; C. </a:t>
            </a:r>
            <a:r>
              <a:rPr lang="en-US" i="1" kern="1200" cap="all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s.a.s.</a:t>
            </a: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93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AF8F1C-D492-4667-855A-7E01D58D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Bonus Ristrutturazioni 50%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35C62D-1CB2-485C-BD2D-A9CE16F34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C2024"/>
                </a:solidFill>
                <a:effectLst/>
                <a:latin typeface="Titillium Web"/>
              </a:rPr>
              <a:t>Interventi di manutenzione straordinaria, restauro e risanamento conservativo e ristrutturazione edilizia effettuati sulle singole unità immobiliari residenziali di qualsiasi categoria catastale, anche rurali e sulle loro pertinenze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C2024"/>
                </a:solidFill>
                <a:effectLst/>
                <a:latin typeface="Titillium Web"/>
              </a:rPr>
              <a:t>quelli indicati alle lettere a), b), c) e d) dell’articolo 3 del Dpr 380/2001 (</a:t>
            </a:r>
            <a:r>
              <a:rPr lang="it-IT" b="1" i="0" dirty="0">
                <a:solidFill>
                  <a:srgbClr val="1C2024"/>
                </a:solidFill>
                <a:effectLst/>
                <a:latin typeface="Titillium Web"/>
              </a:rPr>
              <a:t>manutenzione ordinaria</a:t>
            </a:r>
            <a:r>
              <a:rPr lang="it-IT" b="0" i="0" dirty="0">
                <a:solidFill>
                  <a:srgbClr val="1C2024"/>
                </a:solidFill>
                <a:effectLst/>
                <a:latin typeface="Titillium Web"/>
              </a:rPr>
              <a:t>, manutenzione straordinaria, restauro e risanamento conservativo, ristrutturazione edilizia), effettuati su tutte le </a:t>
            </a:r>
            <a:r>
              <a:rPr lang="it-IT" b="1" i="0" dirty="0">
                <a:solidFill>
                  <a:srgbClr val="1C2024"/>
                </a:solidFill>
                <a:effectLst/>
                <a:latin typeface="Titillium Web"/>
              </a:rPr>
              <a:t>parti comuni (e impianti) degli edifici residenziali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C2024"/>
                </a:solidFill>
                <a:effectLst/>
                <a:latin typeface="Titillium Web"/>
              </a:rPr>
              <a:t>quelli necessari alla ricostruzione o al ripristino dell’immobile danneggiato a seguito di eventi calamitosi, anche se questi lavori non rientrano nelle categorie indicate nei precedenti punti e a condizione che sia stato dichiarato lo stato di emergenza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C2024"/>
                </a:solidFill>
                <a:effectLst/>
                <a:latin typeface="Titillium Web"/>
              </a:rPr>
              <a:t>quelli relativi alla realizzazione di autorimesse o posti auto pertinenziali, anche a proprietà comune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1C2024"/>
                </a:solidFill>
                <a:effectLst/>
                <a:latin typeface="Titillium Web"/>
              </a:rPr>
              <a:t>quelli finalizzati </a:t>
            </a:r>
            <a:r>
              <a:rPr lang="it-IT" b="1" i="0" dirty="0">
                <a:solidFill>
                  <a:srgbClr val="1C2024"/>
                </a:solidFill>
                <a:effectLst/>
                <a:latin typeface="Titillium Web"/>
              </a:rPr>
              <a:t>all’eliminazione delle barriere architettoniche, aventi ad oggetto ascensori e montacarichi </a:t>
            </a:r>
            <a:r>
              <a:rPr lang="it-IT" b="0" i="0" dirty="0">
                <a:solidFill>
                  <a:srgbClr val="1C2024"/>
                </a:solidFill>
                <a:effectLst/>
                <a:latin typeface="Titillium Web"/>
              </a:rPr>
              <a:t>(ad esempio, la realizzazione di un elevatore esterno all’abitazione)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C2024"/>
                </a:solidFill>
                <a:latin typeface="Titillium Web"/>
              </a:rPr>
              <a:t>…….</a:t>
            </a:r>
            <a:endParaRPr lang="it-IT" b="0" i="0" dirty="0">
              <a:solidFill>
                <a:srgbClr val="1C2024"/>
              </a:solidFill>
              <a:effectLst/>
              <a:latin typeface="Titillium Web"/>
            </a:endParaRPr>
          </a:p>
          <a:p>
            <a:endParaRPr lang="it-IT" dirty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D1B8575E-CF45-427E-90A2-DF15B85E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IL CONDOMINIO del Rag. Angelo Anzalone &amp; C. </a:t>
            </a:r>
            <a:r>
              <a:rPr lang="en-US" i="1" kern="1200" cap="all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s.a.s.</a:t>
            </a: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81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2F9C0E-3269-497D-BA9E-42EB452D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940"/>
            <a:ext cx="10515600" cy="1325563"/>
          </a:xfrm>
        </p:spPr>
        <p:txBody>
          <a:bodyPr/>
          <a:lstStyle/>
          <a:p>
            <a:pPr algn="ctr"/>
            <a:r>
              <a:rPr lang="it-IT" sz="8000" b="1" dirty="0">
                <a:solidFill>
                  <a:srgbClr val="C00000"/>
                </a:solidFill>
              </a:rPr>
              <a:t>in cosa consiste?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865F36ED-5376-48BC-AD29-3A364252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IL CONDOMINIO del Rag. Angelo Anzalone &amp; C. </a:t>
            </a:r>
            <a:r>
              <a:rPr lang="en-US" i="1" kern="1200" cap="all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s.a.s.</a:t>
            </a: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05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87BAC-A602-4050-BE45-7FABE9A4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Cessione del credito e Sconto in Fattura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3CCA46-F87F-4F86-85CC-E56393A3A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Gli Artt. 119 e 121 del D.L. 34/2020 (</a:t>
            </a:r>
            <a:r>
              <a:rPr lang="it-IT" sz="18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Decreto Rilancio</a:t>
            </a: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), hanno previsto la facoltà per i beneficiari delle detrazioni 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fiscali ovvero </a:t>
            </a: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condomìni e persone fisiche (detti cedenti) di cedere dette detrazioni a soggetti terzi (detti cessionari). </a:t>
            </a:r>
          </a:p>
          <a:p>
            <a:pPr marL="0" indent="0" algn="just"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 cessione può concretizzarsi: </a:t>
            </a:r>
          </a:p>
          <a:p>
            <a:pPr algn="just"/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nella </a:t>
            </a:r>
            <a:r>
              <a:rPr lang="it-IT" sz="1800" b="1" dirty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corresponsione, da parte di un soggetto terzo </a:t>
            </a:r>
            <a:r>
              <a:rPr lang="it-IT" sz="1800" dirty="0">
                <a:latin typeface="Verdana" panose="020B0604030504040204" pitchFamily="34" charset="0"/>
                <a:ea typeface="Times New Roman" panose="02020603050405020304" pitchFamily="18" charset="0"/>
              </a:rPr>
              <a:t>(banche, assicurazioni, E.S.C.O., general contractor)</a:t>
            </a:r>
            <a:r>
              <a:rPr lang="it-IT" sz="1800" b="1" dirty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di un corrispettivo 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pari all’importo della detrazione, al netto degli oneri di disbrigo/validazione pratica e di attualizzazione del capitale ceduto (costo di cessione);</a:t>
            </a:r>
          </a:p>
          <a:p>
            <a:pPr algn="just"/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nel cosiddetto </a:t>
            </a:r>
            <a:r>
              <a:rPr lang="it-IT" sz="18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Sconto </a:t>
            </a:r>
            <a:r>
              <a:rPr lang="it-IT" sz="1800" b="1" dirty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it-IT" sz="18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 fattura </a:t>
            </a: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ovvero nella riduzione dell’importo da corrispondere rispetto al totale della fattura e </a:t>
            </a:r>
            <a:r>
              <a:rPr lang="it-IT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pari all’importo della detrazione spettante e ceduta. Il fornitore, in cambio, otterrà nel proprio cassetto fiscale il riconoscimento del credito di imposta, che potrà utilizzare, a sua volta, in compensazione con le imposte dovute, ovvero cederlo a soggetti terzi, ottenendone l’accredito sul proprio conto corrente al netto degli oneri di disbrigo/validazione pratica e di attualizzazione del capitale ceduto (costo di cessione).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FF3F4920-F555-4F18-AA7A-19D9AFEF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IL CONDOMINIO del Rag. Angelo Anzalone &amp; C. </a:t>
            </a:r>
            <a:r>
              <a:rPr lang="en-US" i="1" kern="1200" cap="all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s.a.s.</a:t>
            </a: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4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2102C-3348-4286-BB30-42016601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8000" b="1" dirty="0">
                <a:solidFill>
                  <a:srgbClr val="C00000"/>
                </a:solidFill>
              </a:rPr>
              <a:t>a chi rivolgersi?</a:t>
            </a: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6F5CC3DB-CB16-4A19-B63C-B926E5AA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IL CONDOMINIO del Rag. Angelo Anzalone &amp; C. </a:t>
            </a:r>
            <a:r>
              <a:rPr lang="en-US" i="1" kern="1200" cap="all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s.a.s.</a:t>
            </a:r>
            <a:r>
              <a:rPr lang="en-US" i="1" kern="1200" cap="all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96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925</Words>
  <Application>Microsoft Office PowerPoint</Application>
  <PresentationFormat>Widescreen</PresentationFormat>
  <Paragraphs>60</Paragraphs>
  <Slides>12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Titillium Web</vt:lpstr>
      <vt:lpstr>Verdana</vt:lpstr>
      <vt:lpstr>Tema di Office</vt:lpstr>
      <vt:lpstr>Il Condominio del rag.  Angelo Anzalone &amp; C. s.a.s.</vt:lpstr>
      <vt:lpstr>Bonus Fiscali nell’Edilizia</vt:lpstr>
      <vt:lpstr>per quali lavori? </vt:lpstr>
      <vt:lpstr>Superbonus 110%</vt:lpstr>
      <vt:lpstr>Bonus facciate 90%</vt:lpstr>
      <vt:lpstr>Bonus Ristrutturazioni 50%</vt:lpstr>
      <vt:lpstr>in cosa consiste?</vt:lpstr>
      <vt:lpstr>Cessione del credito e Sconto in Fattura</vt:lpstr>
      <vt:lpstr>a chi rivolgersi?</vt:lpstr>
      <vt:lpstr>…semplice!!!</vt:lpstr>
      <vt:lpstr>….lo studio si occuperà di:</vt:lpstr>
      <vt:lpstr>grazie per l’attenzione!!!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Bonus Fiscali  Cessione del Credito e  Sconto in Fattura</dc:title>
  <dc:creator>Angelo Anzalone</dc:creator>
  <cp:lastModifiedBy>Angelo Anzalone</cp:lastModifiedBy>
  <cp:revision>40</cp:revision>
  <dcterms:created xsi:type="dcterms:W3CDTF">2021-04-25T20:59:22Z</dcterms:created>
  <dcterms:modified xsi:type="dcterms:W3CDTF">2021-05-05T21:22:15Z</dcterms:modified>
</cp:coreProperties>
</file>